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1" r:id="rId4"/>
    <p:sldId id="258" r:id="rId5"/>
    <p:sldId id="259" r:id="rId6"/>
    <p:sldId id="263" r:id="rId7"/>
    <p:sldId id="262" r:id="rId8"/>
    <p:sldId id="275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300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740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07662-4DD8-4717-823E-7B311A79BB35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79AB3-4037-41A5-854A-2D7731C45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4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worksheet 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9AB3-4037-41A5-854A-2D7731C456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K=-4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9AB3-4037-41A5-854A-2D7731C456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K=6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9AB3-4037-41A5-854A-2D7731C456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6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K=5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9AB3-4037-41A5-854A-2D7731C456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9AB3-4037-41A5-854A-2D7731C456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9AB3-4037-41A5-854A-2D7731C456B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0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K=5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9AB3-4037-41A5-854A-2D7731C456B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K=5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9AB3-4037-41A5-854A-2D7731C456B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K=5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9AB3-4037-41A5-854A-2D7731C456B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B1C6-8BFF-4CE5-BA10-4BE377082AA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F1BA-10E3-467E-9292-4DC3495E7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4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B1C6-8BFF-4CE5-BA10-4BE377082AA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F1BA-10E3-467E-9292-4DC3495E7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1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B1C6-8BFF-4CE5-BA10-4BE377082AA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F1BA-10E3-467E-9292-4DC3495E7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3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B1C6-8BFF-4CE5-BA10-4BE377082AA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F1BA-10E3-467E-9292-4DC3495E7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6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B1C6-8BFF-4CE5-BA10-4BE377082AA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F1BA-10E3-467E-9292-4DC3495E7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4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B1C6-8BFF-4CE5-BA10-4BE377082AA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F1BA-10E3-467E-9292-4DC3495E7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0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B1C6-8BFF-4CE5-BA10-4BE377082AA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F1BA-10E3-467E-9292-4DC3495E7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0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B1C6-8BFF-4CE5-BA10-4BE377082AA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F1BA-10E3-467E-9292-4DC3495E7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7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B1C6-8BFF-4CE5-BA10-4BE377082AA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F1BA-10E3-467E-9292-4DC3495E7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2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B1C6-8BFF-4CE5-BA10-4BE377082AA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F1BA-10E3-467E-9292-4DC3495E7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3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B1C6-8BFF-4CE5-BA10-4BE377082AA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F1BA-10E3-467E-9292-4DC3495E7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17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BB1C6-8BFF-4CE5-BA10-4BE377082AA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F1BA-10E3-467E-9292-4DC3495E7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5" Type="http://schemas.openxmlformats.org/officeDocument/2006/relationships/image" Target="../media/image18.png"/><Relationship Id="rId10" Type="http://schemas.openxmlformats.org/officeDocument/2006/relationships/image" Target="../media/image52.png"/><Relationship Id="rId4" Type="http://schemas.openxmlformats.org/officeDocument/2006/relationships/image" Target="../media/image17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8" Type="http://schemas.openxmlformats.org/officeDocument/2006/relationships/image" Target="../media/image26.png"/><Relationship Id="rId18" Type="http://schemas.openxmlformats.org/officeDocument/2006/relationships/image" Target="../media/image32.png"/><Relationship Id="rId3" Type="http://schemas.openxmlformats.org/officeDocument/2006/relationships/image" Target="../media/image23.png"/><Relationship Id="rId21" Type="http://schemas.openxmlformats.org/officeDocument/2006/relationships/image" Target="../media/image24.png"/><Relationship Id="rId12" Type="http://schemas.openxmlformats.org/officeDocument/2006/relationships/image" Target="../media/image12.png"/><Relationship Id="rId17" Type="http://schemas.openxmlformats.org/officeDocument/2006/relationships/image" Target="../media/image31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6" Type="http://schemas.openxmlformats.org/officeDocument/2006/relationships/image" Target="../media/image250.png"/><Relationship Id="rId24" Type="http://schemas.openxmlformats.org/officeDocument/2006/relationships/image" Target="../media/image35.png"/><Relationship Id="rId15" Type="http://schemas.openxmlformats.org/officeDocument/2006/relationships/image" Target="../media/image29.png"/><Relationship Id="rId23" Type="http://schemas.openxmlformats.org/officeDocument/2006/relationships/image" Target="../media/image25.png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image" Target="../media/image240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/>
          <a:lstStyle/>
          <a:p>
            <a:r>
              <a:rPr lang="en-GB" dirty="0"/>
              <a:t>How Many Right-Angled Triangles?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905001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7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24" y="302330"/>
            <a:ext cx="3228831" cy="23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1757511"/>
                <a:ext cx="8548255" cy="4775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Using gradients: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)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Right angle at: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GB" sz="2400" b="1" dirty="0">
                    <a:latin typeface="Comic Sans MS" panose="030F0702030302020204" pitchFamily="66" charset="0"/>
                  </a:rPr>
                  <a:t>:</a:t>
                </a:r>
                <a:r>
                  <a:rPr lang="en-GB" sz="24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GB" sz="2400" dirty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𝐶𝐴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/>
                      </a:rPr>
                      <m:t>𝒌</m:t>
                    </m:r>
                    <m:r>
                      <a:rPr lang="en-GB" sz="2400" b="1" i="1" dirty="0" smtClean="0">
                        <a:latin typeface="Cambria Math"/>
                      </a:rPr>
                      <m:t>=−</m:t>
                    </m:r>
                    <m:r>
                      <a:rPr lang="en-GB" sz="2400" b="1" i="1" dirty="0" smtClean="0">
                        <a:latin typeface="Cambria Math"/>
                      </a:rPr>
                      <m:t>𝟒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GB" sz="2400" b="1" dirty="0">
                    <a:latin typeface="Comic Sans MS" panose="030F0702030302020204" pitchFamily="66" charset="0"/>
                  </a:rPr>
                  <a:t>:</a:t>
                </a:r>
                <a:r>
                  <a:rPr lang="en-GB" sz="24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GB" sz="2400" dirty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GB" sz="240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den>
                    </m:f>
                    <m:r>
                      <a:rPr lang="en-GB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−7</m:t>
                        </m:r>
                      </m:den>
                    </m:f>
                    <m:r>
                      <a:rPr lang="en-GB" sz="2400" i="1">
                        <a:latin typeface="Cambria Math"/>
                      </a:rPr>
                      <m:t>=−1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/>
                      </a:rPr>
                      <m:t>𝒌</m:t>
                    </m:r>
                    <m:r>
                      <a:rPr lang="en-GB" sz="2400" b="1" i="1" dirty="0">
                        <a:latin typeface="Cambria Math"/>
                      </a:rPr>
                      <m:t>=</m:t>
                    </m:r>
                    <m:r>
                      <a:rPr lang="en-GB" sz="2400" b="1" i="1" dirty="0" smtClean="0">
                        <a:latin typeface="Cambria Math"/>
                      </a:rPr>
                      <m:t>𝟔</m:t>
                    </m:r>
                  </m:oMath>
                </a14:m>
                <a:r>
                  <a:rPr lang="en-GB" sz="2400" b="1" dirty="0">
                    <a:latin typeface="Comic Sans MS" panose="030F0702030302020204" pitchFamily="66" charset="0"/>
                  </a:rPr>
                  <a:t> </a:t>
                </a:r>
              </a:p>
              <a:p>
                <a:endParaRPr lang="en-GB" sz="2400" b="1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GB" sz="2400" b="1" dirty="0">
                    <a:latin typeface="Comic Sans MS" panose="030F0702030302020204" pitchFamily="66" charset="0"/>
                  </a:rPr>
                  <a:t>:</a:t>
                </a:r>
                <a:r>
                  <a:rPr lang="en-GB" sz="24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GB" sz="2400" dirty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𝐶𝐴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−7</m:t>
                        </m:r>
                      </m:den>
                    </m:f>
                    <m:r>
                      <a:rPr lang="en-GB" sz="2400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  <m:r>
                      <a:rPr lang="en-GB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−6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−6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−7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</a:t>
                </a:r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7511"/>
                <a:ext cx="8548255" cy="4775218"/>
              </a:xfrm>
              <a:prstGeom prst="rect">
                <a:avLst/>
              </a:prstGeom>
              <a:blipFill rotWithShape="1">
                <a:blip r:embed="rId3"/>
                <a:stretch>
                  <a:fillRect l="-1070" t="-1020" b="-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4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732241"/>
                <a:ext cx="8548255" cy="6038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Using gradients: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)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Right angle at: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GB" sz="2400" b="1" dirty="0">
                    <a:latin typeface="Comic Sans MS" panose="030F0702030302020204" pitchFamily="66" charset="0"/>
                  </a:rPr>
                  <a:t>:</a:t>
                </a:r>
                <a:r>
                  <a:rPr lang="en-GB" sz="24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GB" sz="2400" dirty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𝐶𝐴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/>
                      </a:rPr>
                      <m:t>𝒌</m:t>
                    </m:r>
                    <m:r>
                      <a:rPr lang="en-GB" sz="2400" b="1" i="1" dirty="0" smtClean="0">
                        <a:latin typeface="Cambria Math"/>
                      </a:rPr>
                      <m:t>=−</m:t>
                    </m:r>
                    <m:r>
                      <a:rPr lang="en-GB" sz="2400" b="1" i="1" dirty="0" smtClean="0">
                        <a:latin typeface="Cambria Math"/>
                      </a:rPr>
                      <m:t>𝟒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GB" sz="2400" b="1" dirty="0">
                    <a:latin typeface="Comic Sans MS" panose="030F0702030302020204" pitchFamily="66" charset="0"/>
                  </a:rPr>
                  <a:t>:</a:t>
                </a:r>
                <a:r>
                  <a:rPr lang="en-GB" sz="24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GB" sz="2400" dirty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GB" sz="240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den>
                    </m:f>
                    <m:r>
                      <a:rPr lang="en-GB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−7</m:t>
                        </m:r>
                      </m:den>
                    </m:f>
                    <m:r>
                      <a:rPr lang="en-GB" sz="2400" i="1">
                        <a:latin typeface="Cambria Math"/>
                      </a:rPr>
                      <m:t>=−1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/>
                      </a:rPr>
                      <m:t>𝒌</m:t>
                    </m:r>
                    <m:r>
                      <a:rPr lang="en-GB" sz="2400" b="1" i="1" dirty="0">
                        <a:latin typeface="Cambria Math"/>
                      </a:rPr>
                      <m:t>=</m:t>
                    </m:r>
                    <m:r>
                      <a:rPr lang="en-GB" sz="2400" b="1" i="1" dirty="0" smtClean="0">
                        <a:latin typeface="Cambria Math"/>
                      </a:rPr>
                      <m:t>𝟔</m:t>
                    </m:r>
                  </m:oMath>
                </a14:m>
                <a:r>
                  <a:rPr lang="en-GB" sz="2400" b="1" dirty="0">
                    <a:latin typeface="Comic Sans MS" panose="030F0702030302020204" pitchFamily="66" charset="0"/>
                  </a:rPr>
                  <a:t> </a:t>
                </a:r>
              </a:p>
              <a:p>
                <a:endParaRPr lang="en-GB" sz="2400" b="1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GB" sz="2400" b="1" dirty="0">
                    <a:latin typeface="Comic Sans MS" panose="030F0702030302020204" pitchFamily="66" charset="0"/>
                  </a:rPr>
                  <a:t>:</a:t>
                </a:r>
                <a:r>
                  <a:rPr lang="en-GB" sz="24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GB" sz="2400" dirty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𝐶𝐴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−7</m:t>
                        </m:r>
                      </m:den>
                    </m:f>
                    <m:r>
                      <a:rPr lang="en-GB" sz="2400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  <m:r>
                      <a:rPr lang="en-GB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−6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</a:t>
                </a:r>
              </a:p>
              <a:p>
                <a:endParaRPr lang="en-GB" sz="2400" dirty="0">
                  <a:latin typeface="Comic Sans MS" panose="030F0702030302020204" pitchFamily="66" charset="0"/>
                  <a:ea typeface="Cambria Math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−6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−7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−6</m:t>
                    </m:r>
                    <m:r>
                      <a:rPr lang="en-GB" sz="2400" b="0" i="1" smtClean="0">
                        <a:latin typeface="Cambria Math"/>
                      </a:rPr>
                      <m:t>𝑘</m:t>
                    </m:r>
                    <m:r>
                      <a:rPr lang="en-GB" sz="2400" b="0" i="1" smtClean="0">
                        <a:latin typeface="Cambria Math"/>
                      </a:rPr>
                      <m:t>+5=0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/>
                      </a:rPr>
                      <m:t>𝒌</m:t>
                    </m:r>
                    <m:r>
                      <a:rPr lang="en-GB" sz="2400" b="1" i="1" dirty="0">
                        <a:latin typeface="Cambria Math"/>
                      </a:rPr>
                      <m:t>=</m:t>
                    </m:r>
                    <m:r>
                      <a:rPr lang="en-GB" sz="2400" b="1" i="1" dirty="0" smtClean="0">
                        <a:latin typeface="Cambria Math"/>
                      </a:rPr>
                      <m:t>𝟏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  <a:p>
                <a:r>
                  <a:rPr lang="en-GB" sz="2400" b="1" dirty="0"/>
                  <a:t>								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/>
                      </a:rPr>
                      <m:t>𝒌</m:t>
                    </m:r>
                    <m:r>
                      <a:rPr lang="en-GB" sz="2400" b="1" i="1" dirty="0">
                        <a:latin typeface="Cambria Math"/>
                      </a:rPr>
                      <m:t>=</m:t>
                    </m:r>
                    <m:r>
                      <a:rPr lang="en-GB" sz="2400" b="1" i="1" dirty="0" smtClean="0">
                        <a:latin typeface="Cambria Math"/>
                      </a:rPr>
                      <m:t>𝟓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2241"/>
                <a:ext cx="8548255" cy="6038513"/>
              </a:xfrm>
              <a:prstGeom prst="rect">
                <a:avLst/>
              </a:prstGeom>
              <a:blipFill rotWithShape="1">
                <a:blip r:embed="rId3"/>
                <a:stretch>
                  <a:fillRect l="-1070" t="-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718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81" y="55172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050" y="965368"/>
                <a:ext cx="34497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2800" b="1" i="1" dirty="0" smtClean="0">
                        <a:latin typeface="Cambria Math"/>
                      </a:rPr>
                      <m:t>𝒌</m:t>
                    </m:r>
                    <m:r>
                      <a:rPr lang="en-GB" sz="2800" b="1" i="1" dirty="0" smtClean="0">
                        <a:latin typeface="Cambria Math"/>
                      </a:rPr>
                      <m:t>=</m:t>
                    </m:r>
                    <m:r>
                      <a:rPr lang="en-GB" sz="28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GB" sz="2800" b="1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latin typeface="Cambria Math"/>
                      </a:rPr>
                      <m:t>𝒌</m:t>
                    </m:r>
                    <m:r>
                      <a:rPr lang="en-GB" sz="2800" b="1" i="1" dirty="0">
                        <a:latin typeface="Cambria Math"/>
                      </a:rPr>
                      <m:t>=</m:t>
                    </m:r>
                    <m:r>
                      <a:rPr lang="en-GB" sz="2800" b="1" i="1" dirty="0" smtClean="0">
                        <a:latin typeface="Cambria Math"/>
                      </a:rPr>
                      <m:t>𝟓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50" y="965368"/>
                <a:ext cx="3449746" cy="738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2278" y="1288465"/>
                <a:ext cx="423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1288465"/>
                <a:ext cx="42338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7825" y="4715025"/>
                <a:ext cx="85482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Where should the line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be moved such that there are only three right-angled triangles?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5" y="4715025"/>
                <a:ext cx="8548255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070" t="-5839" r="-2068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6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5" y="55172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75158" y="4692016"/>
                <a:ext cx="1488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dirty="0">
                              <a:latin typeface="Cambria Math"/>
                            </a:rPr>
                            <m:t>−1,−3</m:t>
                          </m:r>
                        </m:e>
                      </m:d>
                      <m:r>
                        <a:rPr lang="en-GB" sz="24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158" y="4692016"/>
                <a:ext cx="148848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74008" y="2378098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/>
                        </a:rPr>
                        <m:t>(7,1)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08" y="2378098"/>
                <a:ext cx="91242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013" r="-2013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186112" y="1152302"/>
                <a:ext cx="12448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𝐶</m:t>
                      </m:r>
                      <m:r>
                        <a:rPr lang="en-GB" sz="2400" b="0" i="1" dirty="0" smtClean="0">
                          <a:latin typeface="Cambria Math"/>
                        </a:rPr>
                        <m:t> </m:t>
                      </m:r>
                      <m:r>
                        <a:rPr lang="en-GB" sz="2400" i="1" dirty="0">
                          <a:latin typeface="Cambria Math"/>
                        </a:rPr>
                        <m:t>(</m:t>
                      </m:r>
                      <m:r>
                        <a:rPr lang="en-GB" sz="2400" i="1" dirty="0">
                          <a:latin typeface="Cambria Math"/>
                        </a:rPr>
                        <m:t>𝑘</m:t>
                      </m:r>
                      <m:r>
                        <a:rPr lang="en-GB" sz="2400" i="1" dirty="0">
                          <a:latin typeface="Cambria Math"/>
                        </a:rPr>
                        <m:t>,</m:t>
                      </m:r>
                      <m:r>
                        <a:rPr lang="en-GB" sz="2400" b="0" i="1" dirty="0" smtClean="0">
                          <a:latin typeface="Cambria Math"/>
                        </a:rPr>
                        <m:t>𝑦</m:t>
                      </m:r>
                      <m:r>
                        <a:rPr lang="en-GB" sz="24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12" y="1152302"/>
                <a:ext cx="1244828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980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24444" y="4047397"/>
                <a:ext cx="5000888" cy="2153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Using gradients: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=−1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𝐶𝐴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+3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𝑘</m:t>
                        </m:r>
                        <m:r>
                          <a:rPr lang="en-GB" sz="2400" i="1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𝑘</m:t>
                        </m:r>
                        <m:r>
                          <a:rPr lang="en-GB" sz="2400" i="1">
                            <a:latin typeface="Cambria Math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	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  <m:r>
                          <a:rPr lang="en-GB" sz="2400" i="1">
                            <a:latin typeface="Cambria Math"/>
                          </a:rPr>
                          <m:t>+3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𝑘</m:t>
                        </m:r>
                        <m:r>
                          <a:rPr lang="en-GB" sz="2400" i="1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GB" sz="240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  <m:r>
                          <a:rPr lang="en-GB" sz="24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𝑘</m:t>
                        </m:r>
                        <m:r>
                          <a:rPr lang="en-GB" sz="2400" i="1">
                            <a:latin typeface="Cambria Math"/>
                          </a:rPr>
                          <m:t>−7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</a:rPr>
                      <m:t>=−1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444" y="4047397"/>
                <a:ext cx="5000888" cy="2153795"/>
              </a:xfrm>
              <a:prstGeom prst="rect">
                <a:avLst/>
              </a:prstGeom>
              <a:blipFill rotWithShape="1">
                <a:blip r:embed="rId10"/>
                <a:stretch>
                  <a:fillRect l="-18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2278" y="1288465"/>
                <a:ext cx="423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1288465"/>
                <a:ext cx="423385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1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2" y="307033"/>
            <a:ext cx="3657006" cy="251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6007" y="334141"/>
                <a:ext cx="8084429" cy="5387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  <m:r>
                          <a:rPr lang="en-GB" sz="2400" i="1">
                            <a:latin typeface="Cambria Math"/>
                          </a:rPr>
                          <m:t>+3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𝑘</m:t>
                        </m:r>
                        <m:r>
                          <a:rPr lang="en-GB" sz="2400" i="1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GB" sz="240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  <m:r>
                          <a:rPr lang="en-GB" sz="24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𝑘</m:t>
                        </m:r>
                        <m:r>
                          <a:rPr lang="en-GB" sz="2400" i="1">
                            <a:latin typeface="Cambria Math"/>
                          </a:rPr>
                          <m:t>−7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</a:rPr>
                      <m:t>=−1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+2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−3=−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−6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−7</m:t>
                        </m:r>
                      </m:e>
                    </m:d>
                  </m:oMath>
                </a14:m>
                <a:r>
                  <a:rPr lang="en-GB" sz="2400" b="0" i="1" dirty="0">
                    <a:latin typeface="Cambria Math"/>
                  </a:rPr>
                  <a:t>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b="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−6</m:t>
                    </m:r>
                    <m:r>
                      <a:rPr lang="en-GB" sz="2400" i="1">
                        <a:latin typeface="Cambria Math"/>
                      </a:rPr>
                      <m:t>𝑘</m:t>
                    </m:r>
                    <m:r>
                      <a:rPr lang="en-GB" sz="2400" i="1">
                        <a:latin typeface="Cambria Math"/>
                      </a:rPr>
                      <m:t>−7+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+2</m:t>
                    </m:r>
                    <m:r>
                      <a:rPr lang="en-GB" sz="2400" i="1">
                        <a:latin typeface="Cambria Math"/>
                      </a:rPr>
                      <m:t>𝑦</m:t>
                    </m:r>
                    <m:r>
                      <a:rPr lang="en-GB" sz="2400" i="1">
                        <a:latin typeface="Cambria Math"/>
                      </a:rPr>
                      <m:t>−3=0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−6</m:t>
                    </m:r>
                    <m:r>
                      <a:rPr lang="en-GB" sz="2400" i="1">
                        <a:latin typeface="Cambria Math"/>
                      </a:rPr>
                      <m:t>𝑘</m:t>
                    </m:r>
                    <m:r>
                      <a:rPr lang="en-GB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/>
                          </a:rPr>
                          <m:t>+2</m:t>
                        </m:r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  <m:r>
                          <a:rPr lang="en-GB" sz="2400" i="1">
                            <a:latin typeface="Cambria Math"/>
                          </a:rPr>
                          <m:t>−10</m:t>
                        </m:r>
                      </m:e>
                    </m:d>
                    <m:r>
                      <a:rPr lang="en-GB" sz="2400" i="1">
                        <a:latin typeface="Cambria Math"/>
                      </a:rPr>
                      <m:t>=0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For a unique value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the discriminant must be zero.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+2</m:t>
                          </m:r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  <m:r>
                            <a:rPr lang="en-GB" sz="2400" i="1">
                              <a:latin typeface="Cambria Math"/>
                            </a:rPr>
                            <m:t>−10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36−4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−8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+4</m:t>
                      </m:r>
                      <m:r>
                        <a:rPr lang="en-GB" sz="2400" i="1">
                          <a:latin typeface="Cambria Math"/>
                        </a:rPr>
                        <m:t>0</m:t>
                      </m:r>
                      <m:r>
                        <a:rPr lang="en-GB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+2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−19</m:t>
                      </m:r>
                      <m:r>
                        <a:rPr lang="en-GB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𝒚</m:t>
                      </m:r>
                      <m:r>
                        <a:rPr lang="en-GB" sz="2400" b="1" i="1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−</m:t>
                      </m:r>
                      <m:r>
                        <a:rPr lang="en-GB" sz="2400" b="1" i="1" smtClean="0">
                          <a:latin typeface="Cambria Math"/>
                        </a:rPr>
                        <m:t>𝟏</m:t>
                      </m:r>
                      <m:r>
                        <a:rPr lang="en-GB" sz="2400" b="1" i="1" smtClean="0">
                          <a:latin typeface="Cambria Math"/>
                        </a:rPr>
                        <m:t>±</m:t>
                      </m:r>
                      <m:r>
                        <a:rPr lang="en-GB" sz="24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07" y="334141"/>
                <a:ext cx="8084429" cy="5387372"/>
              </a:xfrm>
              <a:prstGeom prst="rect">
                <a:avLst/>
              </a:prstGeom>
              <a:blipFill rotWithShape="1">
                <a:blip r:embed="rId4"/>
                <a:stretch>
                  <a:fillRect l="-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2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2" y="307033"/>
            <a:ext cx="3657006" cy="251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6007" y="819066"/>
                <a:ext cx="8084429" cy="4028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/>
                  <a:t> 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𝒚</m:t>
                    </m:r>
                    <m:r>
                      <a:rPr lang="en-GB" sz="2400" b="1" i="1">
                        <a:latin typeface="Cambria Math"/>
                      </a:rPr>
                      <m:t>=</m:t>
                    </m:r>
                    <m:r>
                      <a:rPr lang="en-GB" sz="2400" b="1" i="1" smtClean="0">
                        <a:latin typeface="Cambria Math"/>
                      </a:rPr>
                      <m:t>−</m:t>
                    </m:r>
                    <m:r>
                      <a:rPr lang="en-GB" sz="2400" b="1" i="1" smtClean="0">
                        <a:latin typeface="Cambria Math"/>
                      </a:rPr>
                      <m:t>𝟏</m:t>
                    </m:r>
                    <m:r>
                      <a:rPr lang="en-GB" sz="2400" b="1" i="1" smtClean="0">
                        <a:latin typeface="Cambria Math"/>
                      </a:rPr>
                      <m:t>±</m:t>
                    </m:r>
                    <m:r>
                      <a:rPr lang="en-GB" sz="2400" b="1" i="1" smtClean="0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1" i="1" smtClean="0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Substituting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back into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−6</m:t>
                    </m:r>
                    <m:r>
                      <a:rPr lang="en-GB" sz="2400" i="1">
                        <a:latin typeface="Cambria Math"/>
                      </a:rPr>
                      <m:t>𝑘</m:t>
                    </m:r>
                    <m:r>
                      <a:rPr lang="en-GB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/>
                          </a:rPr>
                          <m:t>+2</m:t>
                        </m:r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  <m:r>
                          <a:rPr lang="en-GB" sz="2400" i="1">
                            <a:latin typeface="Cambria Math"/>
                          </a:rPr>
                          <m:t>−10</m:t>
                        </m:r>
                      </m:e>
                    </m:d>
                    <m:r>
                      <a:rPr lang="en-GB" sz="2400" i="1">
                        <a:latin typeface="Cambria Math"/>
                      </a:rPr>
                      <m:t>=0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to ascertain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leads to:</a:t>
                </a:r>
                <a:r>
                  <a:rPr lang="en-GB" sz="24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−6</m:t>
                    </m:r>
                    <m:r>
                      <a:rPr lang="en-GB" sz="2400" i="1">
                        <a:latin typeface="Cambria Math"/>
                      </a:rPr>
                      <m:t>𝑘</m:t>
                    </m:r>
                    <m:r>
                      <a:rPr lang="en-GB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9</m:t>
                        </m:r>
                      </m:e>
                    </m:d>
                    <m:r>
                      <a:rPr lang="en-GB" sz="2400" i="1">
                        <a:latin typeface="Cambria Math"/>
                      </a:rPr>
                      <m:t>=0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		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=0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 			         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/>
                      </a:rPr>
                      <m:t>𝒌</m:t>
                    </m:r>
                    <m:r>
                      <a:rPr lang="en-GB" sz="2400" b="1" i="1" dirty="0" smtClean="0">
                        <a:latin typeface="Cambria Math"/>
                      </a:rPr>
                      <m:t>=</m:t>
                    </m:r>
                    <m:r>
                      <a:rPr lang="en-GB" sz="2400" b="1" i="1" dirty="0" smtClean="0">
                        <a:latin typeface="Cambria Math"/>
                      </a:rPr>
                      <m:t>𝟑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07" y="819066"/>
                <a:ext cx="8084429" cy="4028154"/>
              </a:xfrm>
              <a:prstGeom prst="rect">
                <a:avLst/>
              </a:prstGeom>
              <a:blipFill rotWithShape="1">
                <a:blip r:embed="rId4"/>
                <a:stretch>
                  <a:fillRect l="-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7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91" y="828675"/>
            <a:ext cx="66484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81641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41" y="4253360"/>
                <a:ext cx="45217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16391" y="2175863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391" y="2175863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04991" y="5693763"/>
                <a:ext cx="2386166" cy="542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𝐶</m:t>
                      </m:r>
                      <m:r>
                        <a:rPr lang="en-GB" sz="24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latin typeface="Cambria Math"/>
                            </a:rPr>
                            <m:t>3, −1−2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991" y="5693763"/>
                <a:ext cx="2386166" cy="5423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13070" y="828675"/>
                <a:ext cx="2386166" cy="542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𝐶</m:t>
                      </m:r>
                      <m:r>
                        <a:rPr lang="en-GB" sz="24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latin typeface="Cambria Math"/>
                            </a:rPr>
                            <m:t>3,−1+2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070" y="828675"/>
                <a:ext cx="2386166" cy="5423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889" y="1496529"/>
                <a:ext cx="290697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anose="030F0702030302020204" pitchFamily="66" charset="0"/>
                  </a:rPr>
                  <a:t>Here are the solutions, depending on whether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is above or below the mid point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You can see that we didn’t need algebra, we could have used the fact that a tangent meets a radius at right-angles.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9" y="1496529"/>
                <a:ext cx="2906971" cy="3785652"/>
              </a:xfrm>
              <a:prstGeom prst="rect">
                <a:avLst/>
              </a:prstGeom>
              <a:blipFill rotWithShape="1">
                <a:blip r:embed="rId7"/>
                <a:stretch>
                  <a:fillRect l="-2096" t="-805" r="-4612" b="-1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47358" y="3342179"/>
                <a:ext cx="1191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latin typeface="Cambria Math"/>
                            </a:rPr>
                            <m:t>3,−1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58" y="3342179"/>
                <a:ext cx="1191929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66518" y="879025"/>
                <a:ext cx="423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18" y="879025"/>
                <a:ext cx="42338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66518" y="5139473"/>
                <a:ext cx="423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18" y="5139473"/>
                <a:ext cx="42338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23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9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6436-B21C-48B6-89E5-F8A896FC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to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A5B0D-2788-4913-8303-CDDDB9F77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the </a:t>
            </a:r>
            <a:r>
              <a:rPr lang="en-GB" dirty="0" err="1"/>
              <a:t>Geogebra</a:t>
            </a:r>
            <a:r>
              <a:rPr lang="en-GB" dirty="0"/>
              <a:t> file to demonstrate the solutions.</a:t>
            </a:r>
          </a:p>
          <a:p>
            <a:pPr lvl="1"/>
            <a:r>
              <a:rPr lang="en-GB" dirty="0"/>
              <a:t>you may need to zoom in to get exact coordinates to get the right angle to show properly, then zoom out again.</a:t>
            </a:r>
          </a:p>
        </p:txBody>
      </p:sp>
    </p:spTree>
    <p:extLst>
      <p:ext uri="{BB962C8B-B14F-4D97-AF65-F5344CB8AC3E}">
        <p14:creationId xmlns:p14="http://schemas.microsoft.com/office/powerpoint/2010/main" val="67544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0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94829C-811E-484D-9534-79A67389F487}"/>
              </a:ext>
            </a:extLst>
          </p:cNvPr>
          <p:cNvSpPr/>
          <p:nvPr/>
        </p:nvSpPr>
        <p:spPr>
          <a:xfrm>
            <a:off x="0" y="0"/>
            <a:ext cx="906277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8" y="56026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−1,−3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(7,1)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,3)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645597" y="1186601"/>
            <a:ext cx="1344493" cy="461665"/>
            <a:chOff x="3227507" y="660111"/>
            <a:chExt cx="1344493" cy="46166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27507" y="890943"/>
              <a:ext cx="1344493" cy="1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252216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8" y="56026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(7,5)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,7)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645597" y="1186601"/>
            <a:ext cx="1344493" cy="461665"/>
            <a:chOff x="3227507" y="660111"/>
            <a:chExt cx="1344493" cy="46166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27507" y="890943"/>
              <a:ext cx="1344493" cy="1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327548" y="4387486"/>
            <a:ext cx="4475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4" name="TextBox 3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36769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32702" y="993821"/>
            <a:ext cx="5983605" cy="4277678"/>
            <a:chOff x="1732702" y="411911"/>
            <a:chExt cx="5983605" cy="427767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702" y="411911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394935" y="2729310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2729310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552598" y="854048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598" y="854048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4072662" y="3943746"/>
              <a:ext cx="1344493" cy="461665"/>
              <a:chOff x="3227507" y="660111"/>
              <a:chExt cx="1344493" cy="461665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3227507" y="890943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(7,5)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,−1)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106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19" name="TextBox 18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361355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8" y="56026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(7,4)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,6)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645597" y="1186601"/>
            <a:ext cx="1344493" cy="461665"/>
            <a:chOff x="3227507" y="660111"/>
            <a:chExt cx="1344493" cy="46166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27507" y="890943"/>
              <a:ext cx="1344493" cy="1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327548" y="4387486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17" name="TextBox 16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15671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32702" y="993821"/>
            <a:ext cx="5983605" cy="4277678"/>
            <a:chOff x="1732702" y="411911"/>
            <a:chExt cx="5983605" cy="427767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702" y="411911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94935" y="2729310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2729310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52598" y="854048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598" y="854048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4072662" y="3943746"/>
              <a:ext cx="1344493" cy="461665"/>
              <a:chOff x="3227507" y="660111"/>
              <a:chExt cx="1344493" cy="461665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3227507" y="890943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(7,4)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,−2)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443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4" name="TextBox 23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11332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8" y="56026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(7,3)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,5)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645597" y="1186601"/>
            <a:ext cx="1344493" cy="461665"/>
            <a:chOff x="3227507" y="660111"/>
            <a:chExt cx="1344493" cy="46166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27507" y="890943"/>
              <a:ext cx="1344493" cy="1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327548" y="4387486"/>
            <a:ext cx="4090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17" name="TextBox 16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14591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32702" y="993821"/>
            <a:ext cx="5983605" cy="4277678"/>
            <a:chOff x="1732702" y="411911"/>
            <a:chExt cx="5983605" cy="427767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702" y="411911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94935" y="2729310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2729310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52598" y="854048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598" y="854048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4072662" y="3943746"/>
              <a:ext cx="1344493" cy="461665"/>
              <a:chOff x="3227507" y="660111"/>
              <a:chExt cx="1344493" cy="461665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3227507" y="890943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(7,3)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,−3)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026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F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4" name="TextBox 23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38643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8" y="56026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(7,2)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,4)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645597" y="1186601"/>
            <a:ext cx="1344493" cy="461665"/>
            <a:chOff x="3227507" y="660111"/>
            <a:chExt cx="1344493" cy="46166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27507" y="890943"/>
              <a:ext cx="1344493" cy="1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327548" y="4387486"/>
            <a:ext cx="428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15" name="TextBox 14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5504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32702" y="993821"/>
            <a:ext cx="5983605" cy="4277678"/>
            <a:chOff x="1732702" y="411911"/>
            <a:chExt cx="5983605" cy="427767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702" y="411911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94935" y="2729310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2729310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52598" y="854048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598" y="854048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4072662" y="3943746"/>
              <a:ext cx="1344493" cy="461665"/>
              <a:chOff x="3227507" y="660111"/>
              <a:chExt cx="1344493" cy="461665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3227507" y="890943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(7,2)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,−4)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603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4" name="TextBox 23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235097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8" y="56026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(7,1)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,3)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645597" y="1186601"/>
            <a:ext cx="1344493" cy="461665"/>
            <a:chOff x="3227507" y="660111"/>
            <a:chExt cx="1344493" cy="46166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27507" y="890943"/>
              <a:ext cx="1344493" cy="1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327548" y="4387486"/>
            <a:ext cx="3802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18" name="TextBox 17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11480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32702" y="993821"/>
            <a:ext cx="5983605" cy="4277678"/>
            <a:chOff x="1732702" y="411911"/>
            <a:chExt cx="5983605" cy="427767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702" y="411911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94935" y="2729310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2729310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52598" y="854048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598" y="854048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4072662" y="3943746"/>
              <a:ext cx="1344493" cy="461665"/>
              <a:chOff x="3227507" y="660111"/>
              <a:chExt cx="1344493" cy="461665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3227507" y="890943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(7,1)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,−5)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2351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6" name="TextBox 25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31667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5" y="55172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914556"/>
                <a:ext cx="42741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Let the right-angle be at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914556"/>
                <a:ext cx="427412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1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75158" y="4692016"/>
                <a:ext cx="1488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dirty="0">
                              <a:latin typeface="Cambria Math"/>
                            </a:rPr>
                            <m:t>−1,−3</m:t>
                          </m:r>
                        </m:e>
                      </m:d>
                      <m:r>
                        <a:rPr lang="en-GB" sz="24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158" y="4692016"/>
                <a:ext cx="148848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74008" y="2378098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/>
                        </a:rPr>
                        <m:t>(7,1)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08" y="2378098"/>
                <a:ext cx="91242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013" r="-2013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93037" y="1152302"/>
                <a:ext cx="12379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𝐶</m:t>
                      </m:r>
                      <m:r>
                        <a:rPr lang="en-GB" sz="2400" b="0" i="1" dirty="0" smtClean="0">
                          <a:latin typeface="Cambria Math"/>
                        </a:rPr>
                        <m:t> </m:t>
                      </m:r>
                      <m:r>
                        <a:rPr lang="en-GB" sz="2400" i="1" dirty="0">
                          <a:latin typeface="Cambria Math"/>
                        </a:rPr>
                        <m:t>(</m:t>
                      </m:r>
                      <m:r>
                        <a:rPr lang="en-GB" sz="2400" i="1" dirty="0">
                          <a:latin typeface="Cambria Math"/>
                        </a:rPr>
                        <m:t>𝑘</m:t>
                      </m:r>
                      <m:r>
                        <a:rPr lang="en-GB" sz="2400" i="1" dirty="0">
                          <a:latin typeface="Cambria Math"/>
                        </a:rPr>
                        <m:t>,3)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37" y="1152302"/>
                <a:ext cx="1237967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985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67236" y="3791695"/>
                <a:ext cx="482136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/>
                  <a:t>	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GB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/>
                          </a:rPr>
                          <m:t>𝐴𝐵</m:t>
                        </m:r>
                      </m:e>
                      <m:sup>
                        <m:r>
                          <a:rPr lang="en-GB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/>
                          </a:rPr>
                          <m:t>𝐵𝐶</m:t>
                        </m:r>
                      </m:e>
                      <m:sup>
                        <m:r>
                          <a:rPr lang="en-GB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−7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 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+2</m:t>
                    </m:r>
                    <m:r>
                      <a:rPr lang="en-GB" sz="2000" b="0" i="1" smtClean="0"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latin typeface="Cambria Math"/>
                      </a:rPr>
                      <m:t>+117=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−14</m:t>
                    </m:r>
                    <m:r>
                      <a:rPr lang="en-GB" sz="2000" b="0" i="1" smtClean="0"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latin typeface="Cambria Math"/>
                      </a:rPr>
                      <m:t>+53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16</m:t>
                    </m:r>
                    <m:r>
                      <a:rPr lang="en-GB" sz="2000" b="0" i="1" smtClean="0"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latin typeface="Cambria Math"/>
                      </a:rPr>
                      <m:t>=−64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800" b="1" dirty="0"/>
                  <a:t>		     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latin typeface="Cambria Math"/>
                      </a:rPr>
                      <m:t>𝒌</m:t>
                    </m:r>
                    <m:r>
                      <a:rPr lang="en-GB" sz="2800" b="1" i="1" dirty="0" smtClean="0">
                        <a:latin typeface="Cambria Math"/>
                      </a:rPr>
                      <m:t>=−</m:t>
                    </m:r>
                    <m:r>
                      <a:rPr lang="en-GB" sz="2800" b="1" i="1" dirty="0" smtClean="0">
                        <a:latin typeface="Cambria Math"/>
                      </a:rPr>
                      <m:t>𝟒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36" y="3791695"/>
                <a:ext cx="4821365" cy="258532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5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8" y="56026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(7,0)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,2)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645597" y="1186601"/>
            <a:ext cx="1344493" cy="461665"/>
            <a:chOff x="3227507" y="660111"/>
            <a:chExt cx="1344493" cy="46166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27507" y="890943"/>
              <a:ext cx="1344493" cy="1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4019" y="660111"/>
                  <a:ext cx="45146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327548" y="4387486"/>
            <a:ext cx="40427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K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0" name="TextBox 19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4721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32702" y="993821"/>
            <a:ext cx="5983605" cy="4277678"/>
            <a:chOff x="1732702" y="411911"/>
            <a:chExt cx="5983605" cy="427767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702" y="411911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94935" y="2729310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2729310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52598" y="854048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598" y="854048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4072662" y="3943746"/>
              <a:ext cx="1344493" cy="461665"/>
              <a:chOff x="3227507" y="660111"/>
              <a:chExt cx="1344493" cy="461665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3227507" y="890943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(7,0)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,−6)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3818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L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7" name="TextBox 26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9083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85875" y="981226"/>
            <a:ext cx="5983605" cy="4277678"/>
            <a:chOff x="1785875" y="537866"/>
            <a:chExt cx="5983605" cy="427767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875" y="537866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394935" y="1994995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1994995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580308" y="3860583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08" y="3860583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4225067" y="784806"/>
              <a:ext cx="1344493" cy="461665"/>
              <a:chOff x="3227507" y="660111"/>
              <a:chExt cx="1344493" cy="461665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3227507" y="890943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(7,0)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,6)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50206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4" name="TextBox 23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27777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67339" y="931626"/>
            <a:ext cx="5983605" cy="4277678"/>
            <a:chOff x="1767339" y="274143"/>
            <a:chExt cx="5983605" cy="42776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339" y="274143"/>
              <a:ext cx="5983605" cy="427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394935" y="845030"/>
                  <a:ext cx="45217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845030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580308" y="2710618"/>
                  <a:ext cx="46384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08" y="2710618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/>
            <p:nvPr/>
          </p:nvGrpSpPr>
          <p:grpSpPr>
            <a:xfrm>
              <a:off x="4058807" y="4013021"/>
              <a:ext cx="1344493" cy="461665"/>
              <a:chOff x="4225067" y="784806"/>
              <a:chExt cx="1344493" cy="461665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4225067" y="1015638"/>
                <a:ext cx="1344493" cy="1"/>
              </a:xfrm>
              <a:prstGeom prst="straightConnector1">
                <a:avLst/>
              </a:prstGeom>
              <a:ln w="28575">
                <a:noFill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671579" y="784806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1579" y="784806"/>
                    <a:ext cx="451469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(7,0)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,−2)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716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7" name="TextBox 26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24748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5875" y="967371"/>
            <a:ext cx="5983605" cy="4277678"/>
            <a:chOff x="1785875" y="537866"/>
            <a:chExt cx="5983605" cy="427767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875" y="537866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94935" y="1994995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1994995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80308" y="3860583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08" y="3860583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4225067" y="784806"/>
              <a:ext cx="1344493" cy="461665"/>
              <a:chOff x="3227507" y="660111"/>
              <a:chExt cx="1344493" cy="461665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3227507" y="890943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(7,−1)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,5)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716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5" name="TextBox 24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27367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67339" y="856053"/>
            <a:ext cx="5983605" cy="4277678"/>
            <a:chOff x="1767339" y="274143"/>
            <a:chExt cx="5983605" cy="427767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339" y="274143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94935" y="845030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845030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80308" y="2710618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08" y="2710618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4058807" y="4013021"/>
              <a:ext cx="1344493" cy="461665"/>
              <a:chOff x="4225067" y="784806"/>
              <a:chExt cx="1344493" cy="461665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4225067" y="1015638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671579" y="784806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1579" y="784806"/>
                    <a:ext cx="451469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(7,−1)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,−3)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3722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4" name="TextBox 23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20053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5875" y="967371"/>
            <a:ext cx="5983605" cy="4277678"/>
            <a:chOff x="1785875" y="537866"/>
            <a:chExt cx="5983605" cy="427767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875" y="537866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94935" y="1994995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1994995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80308" y="3860583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08" y="3860583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4225067" y="784806"/>
              <a:ext cx="1344493" cy="461665"/>
              <a:chOff x="3227507" y="660111"/>
              <a:chExt cx="1344493" cy="461665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3227507" y="890943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(7,−2)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,4)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988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Q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5" name="TextBox 24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32063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67339" y="856053"/>
            <a:ext cx="5983605" cy="4277678"/>
            <a:chOff x="1767339" y="274143"/>
            <a:chExt cx="5983605" cy="427767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339" y="274143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94935" y="845030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845030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80308" y="2710618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08" y="2710618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4058807" y="4013021"/>
              <a:ext cx="1344493" cy="461665"/>
              <a:chOff x="4225067" y="784806"/>
              <a:chExt cx="1344493" cy="461665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4225067" y="1015638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671579" y="784806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1579" y="784806"/>
                    <a:ext cx="451469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(7,−2)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,−4)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106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4" name="TextBox 23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3438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85875" y="967371"/>
            <a:ext cx="5983605" cy="4277678"/>
            <a:chOff x="1785875" y="537866"/>
            <a:chExt cx="5983605" cy="427767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875" y="537866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394935" y="1994995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1994995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580308" y="3860583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08" y="3860583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4225067" y="784806"/>
              <a:ext cx="1344493" cy="461665"/>
              <a:chOff x="3227507" y="660111"/>
              <a:chExt cx="1344493" cy="461665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3227507" y="890943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(7,−3)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,3)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331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31" name="TextBox 30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10870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67339" y="856053"/>
            <a:ext cx="5983605" cy="4277678"/>
            <a:chOff x="1767339" y="274143"/>
            <a:chExt cx="5983605" cy="427767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339" y="274143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94935" y="845030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845030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80308" y="2710618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08" y="2710618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4058807" y="4013021"/>
              <a:ext cx="1344493" cy="461665"/>
              <a:chOff x="4225067" y="784806"/>
              <a:chExt cx="1344493" cy="461665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4225067" y="1015638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671579" y="784806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1579" y="784806"/>
                    <a:ext cx="451469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(7,−3)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,−5)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28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4" name="TextBox 23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76487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4" y="556422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185" y="914556"/>
                <a:ext cx="42741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Let the right-angle be at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85" y="914556"/>
                <a:ext cx="427412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28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75158" y="4692016"/>
                <a:ext cx="1488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dirty="0">
                              <a:latin typeface="Cambria Math"/>
                            </a:rPr>
                            <m:t>−1,−3</m:t>
                          </m:r>
                        </m:e>
                      </m:d>
                      <m:r>
                        <a:rPr lang="en-GB" sz="24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158" y="4692016"/>
                <a:ext cx="148848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74008" y="2378098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/>
                        </a:rPr>
                        <m:t>(7,1)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08" y="2378098"/>
                <a:ext cx="91242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013" r="-2013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84892" y="1152302"/>
                <a:ext cx="12379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𝐶</m:t>
                      </m:r>
                      <m:r>
                        <a:rPr lang="en-GB" sz="2400" b="0" i="1" dirty="0" smtClean="0">
                          <a:latin typeface="Cambria Math"/>
                        </a:rPr>
                        <m:t> </m:t>
                      </m:r>
                      <m:r>
                        <a:rPr lang="en-GB" sz="2400" i="1" dirty="0">
                          <a:latin typeface="Cambria Math"/>
                        </a:rPr>
                        <m:t>(</m:t>
                      </m:r>
                      <m:r>
                        <a:rPr lang="en-GB" sz="2400" i="1" dirty="0">
                          <a:latin typeface="Cambria Math"/>
                        </a:rPr>
                        <m:t>𝑘</m:t>
                      </m:r>
                      <m:r>
                        <a:rPr lang="en-GB" sz="2400" i="1" dirty="0">
                          <a:latin typeface="Cambria Math"/>
                        </a:rPr>
                        <m:t>,3)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892" y="1152302"/>
                <a:ext cx="1237967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985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67236" y="3791695"/>
                <a:ext cx="482136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/>
                  <a:t>	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/>
                          </a:rPr>
                          <m:t>𝐴𝐵</m:t>
                        </m:r>
                      </m:e>
                      <m:sup>
                        <m:r>
                          <a:rPr lang="en-GB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/>
                          </a:rPr>
                          <m:t>𝐵𝐶</m:t>
                        </m:r>
                      </m:e>
                      <m:sup>
                        <m:r>
                          <a:rPr lang="en-GB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GB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−7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−14</m:t>
                    </m:r>
                    <m:r>
                      <a:rPr lang="en-GB" sz="2000" b="0" i="1" smtClean="0"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latin typeface="Cambria Math"/>
                      </a:rPr>
                      <m:t>+133=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+2</m:t>
                    </m:r>
                    <m:r>
                      <a:rPr lang="en-GB" sz="2000" b="0" i="1" smtClean="0"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latin typeface="Cambria Math"/>
                      </a:rPr>
                      <m:t>+37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		 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96=16</m:t>
                    </m:r>
                    <m:r>
                      <a:rPr lang="en-GB" sz="2000" b="0" i="1" smtClean="0">
                        <a:latin typeface="Cambria Math"/>
                      </a:rPr>
                      <m:t>𝑘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800" b="1" dirty="0"/>
                  <a:t>		     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latin typeface="Cambria Math"/>
                      </a:rPr>
                      <m:t>𝒌</m:t>
                    </m:r>
                    <m:r>
                      <a:rPr lang="en-GB" sz="2800" b="1" i="1" dirty="0" smtClean="0">
                        <a:latin typeface="Cambria Math"/>
                      </a:rPr>
                      <m:t>=</m:t>
                    </m:r>
                    <m:r>
                      <a:rPr lang="en-GB" sz="2800" b="1" i="1" dirty="0" smtClean="0">
                        <a:latin typeface="Cambria Math"/>
                      </a:rPr>
                      <m:t>𝟔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36" y="3791695"/>
                <a:ext cx="4821365" cy="258532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6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85875" y="967371"/>
            <a:ext cx="5983605" cy="4277678"/>
            <a:chOff x="1785875" y="537866"/>
            <a:chExt cx="5983605" cy="427767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875" y="537866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394935" y="1994995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1994995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580308" y="3860583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08" y="3860583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4225067" y="784806"/>
              <a:ext cx="1344493" cy="461665"/>
              <a:chOff x="3227507" y="660111"/>
              <a:chExt cx="1344493" cy="461665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3227507" y="890943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(7,−4)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,2)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491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U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31" name="TextBox 30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5205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67339" y="856053"/>
            <a:ext cx="5983605" cy="4277678"/>
            <a:chOff x="1767339" y="274143"/>
            <a:chExt cx="5983605" cy="427767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339" y="274143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394935" y="845030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845030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580308" y="2710618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08" y="2710618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4058807" y="4013021"/>
              <a:ext cx="1344493" cy="461665"/>
              <a:chOff x="4225067" y="784806"/>
              <a:chExt cx="1344493" cy="461665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4225067" y="1015638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671579" y="784806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1579" y="784806"/>
                    <a:ext cx="451469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(7,−4)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,−6)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187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V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4" name="TextBox 23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32505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85875" y="967371"/>
            <a:ext cx="5983605" cy="4277678"/>
            <a:chOff x="1785875" y="537866"/>
            <a:chExt cx="5983605" cy="427767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875" y="537866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394935" y="1994995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1994995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580308" y="3860583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08" y="3860583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4225067" y="784806"/>
              <a:ext cx="1344493" cy="461665"/>
              <a:chOff x="3227507" y="660111"/>
              <a:chExt cx="1344493" cy="461665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3227507" y="890943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019" y="660111"/>
                    <a:ext cx="451469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(7,−5)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,1)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5581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31" name="TextBox 30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60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67339" y="856053"/>
            <a:ext cx="5983605" cy="4277678"/>
            <a:chOff x="1767339" y="274143"/>
            <a:chExt cx="5983605" cy="427767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339" y="274143"/>
              <a:ext cx="5983605" cy="427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394935" y="845030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35" y="845030"/>
                  <a:ext cx="45217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580308" y="2710618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308" y="2710618"/>
                  <a:ext cx="46384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4058807" y="4013021"/>
              <a:ext cx="1344493" cy="461665"/>
              <a:chOff x="4225067" y="784806"/>
              <a:chExt cx="1344493" cy="461665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4225067" y="1015638"/>
                <a:ext cx="1344493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671579" y="784806"/>
                    <a:ext cx="45146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dirty="0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1579" y="784806"/>
                    <a:ext cx="451469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 smtClean="0">
                            <a:latin typeface="Cambria Math"/>
                          </a:rPr>
                          <m:t>−1,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GB" sz="240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 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(7,−5)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  <m:r>
                      <a:rPr lang="en-GB" sz="2400" i="1" dirty="0" smtClean="0">
                        <a:latin typeface="Cambria Math"/>
                      </a:rPr>
                      <m:t>,−7)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constant, are the vertices of right-angled triangle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are the possible values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39160"/>
                <a:ext cx="8548255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141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48" y="4387486"/>
            <a:ext cx="4443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X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60599" y="76200"/>
            <a:ext cx="7581277" cy="527167"/>
            <a:chOff x="1560599" y="76200"/>
            <a:chExt cx="7581277" cy="527167"/>
          </a:xfrm>
        </p:grpSpPr>
        <p:sp>
          <p:nvSpPr>
            <p:cNvPr id="24" name="TextBox 23"/>
            <p:cNvSpPr txBox="1"/>
            <p:nvPr/>
          </p:nvSpPr>
          <p:spPr>
            <a:xfrm>
              <a:off x="1560599" y="76200"/>
              <a:ext cx="6022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How Many Right-Angled Triangles?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2127" y="141702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adley Hand ITC" panose="03070402050302030203" pitchFamily="66" charset="0"/>
                </a:rPr>
                <a:t>SIC_74</a:t>
              </a:r>
              <a:endParaRPr lang="en-GB" sz="20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220607" y="3389586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(Not to scale)</a:t>
            </a:r>
          </a:p>
        </p:txBody>
      </p:sp>
    </p:spTree>
    <p:extLst>
      <p:ext uri="{BB962C8B-B14F-4D97-AF65-F5344CB8AC3E}">
        <p14:creationId xmlns:p14="http://schemas.microsoft.com/office/powerpoint/2010/main" val="70055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5" y="55172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1910" y="914556"/>
                <a:ext cx="42741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Let the right-angle be at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10" y="914556"/>
                <a:ext cx="427412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13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75158" y="4692016"/>
                <a:ext cx="1488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dirty="0">
                              <a:latin typeface="Cambria Math"/>
                            </a:rPr>
                            <m:t>−1,−3</m:t>
                          </m:r>
                        </m:e>
                      </m:d>
                      <m:r>
                        <a:rPr lang="en-GB" sz="24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158" y="4692016"/>
                <a:ext cx="148848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74008" y="2378098"/>
                <a:ext cx="91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/>
                        </a:rPr>
                        <m:t>(7,1)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08" y="2378098"/>
                <a:ext cx="91242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013" r="-2013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186112" y="1152302"/>
                <a:ext cx="12379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𝐶</m:t>
                      </m:r>
                      <m:r>
                        <a:rPr lang="en-GB" sz="2400" b="0" i="1" dirty="0" smtClean="0">
                          <a:latin typeface="Cambria Math"/>
                        </a:rPr>
                        <m:t> </m:t>
                      </m:r>
                      <m:r>
                        <a:rPr lang="en-GB" sz="2400" i="1" dirty="0">
                          <a:latin typeface="Cambria Math"/>
                        </a:rPr>
                        <m:t>(</m:t>
                      </m:r>
                      <m:r>
                        <a:rPr lang="en-GB" sz="2400" i="1" dirty="0">
                          <a:latin typeface="Cambria Math"/>
                        </a:rPr>
                        <m:t>𝑘</m:t>
                      </m:r>
                      <m:r>
                        <a:rPr lang="en-GB" sz="2400" i="1" dirty="0">
                          <a:latin typeface="Cambria Math"/>
                        </a:rPr>
                        <m:t>,3)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12" y="1152302"/>
                <a:ext cx="1237967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985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67236" y="3791695"/>
                <a:ext cx="482136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/>
                  <a:t>		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GB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/>
                          </a:rPr>
                          <m:t>𝐵𝐶</m:t>
                        </m:r>
                      </m:e>
                      <m:sup>
                        <m:r>
                          <a:rPr lang="en-GB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/>
                          </a:rPr>
                          <m:t>𝐴𝐵</m:t>
                        </m:r>
                      </m:e>
                      <m:sup>
                        <m:r>
                          <a:rPr lang="en-GB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−7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 	        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−12</m:t>
                    </m:r>
                    <m:r>
                      <a:rPr lang="en-GB" sz="2000" b="0" i="1" smtClean="0"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latin typeface="Cambria Math"/>
                      </a:rPr>
                      <m:t>+90=80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 	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/>
                      </a:rPr>
                      <m:t>−</m:t>
                    </m:r>
                    <m:r>
                      <a:rPr lang="en-GB" sz="2000" b="0" i="1" smtClean="0">
                        <a:latin typeface="Cambria Math"/>
                      </a:rPr>
                      <m:t>6</m:t>
                    </m:r>
                    <m:r>
                      <a:rPr lang="en-GB" sz="2000" i="1">
                        <a:latin typeface="Cambria Math"/>
                      </a:rPr>
                      <m:t>𝑘</m:t>
                    </m:r>
                    <m:r>
                      <a:rPr lang="en-GB" sz="2000" i="1">
                        <a:latin typeface="Cambria Math"/>
                      </a:rPr>
                      <m:t>+5=0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GB" sz="20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GB" sz="2000" b="0" i="1" smtClean="0">
                            <a:latin typeface="Cambria Math"/>
                          </a:rPr>
                          <m:t>−5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8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𝒌</m:t>
                    </m:r>
                    <m:r>
                      <a:rPr lang="en-GB" sz="2800" b="1" i="1" smtClean="0">
                        <a:latin typeface="Cambria Math"/>
                      </a:rPr>
                      <m:t>=</m:t>
                    </m:r>
                    <m:r>
                      <a:rPr lang="en-GB" sz="2800" b="1" i="1" smtClean="0">
                        <a:latin typeface="Cambria Math"/>
                      </a:rPr>
                      <m:t>𝟏</m:t>
                    </m:r>
                    <m:r>
                      <a:rPr lang="en-GB" sz="2800" b="1" i="1" smtClean="0">
                        <a:latin typeface="Cambria Math"/>
                      </a:rPr>
                      <m:t>         </m:t>
                    </m:r>
                    <m:r>
                      <a:rPr lang="en-GB" sz="2800" b="1" i="1" smtClean="0">
                        <a:latin typeface="Cambria Math"/>
                      </a:rPr>
                      <m:t>𝒐𝒓</m:t>
                    </m:r>
                    <m:r>
                      <a:rPr lang="en-GB" sz="2800" b="1" i="1" smtClean="0">
                        <a:latin typeface="Cambria Math"/>
                      </a:rPr>
                      <m:t>         </m:t>
                    </m:r>
                    <m:r>
                      <a:rPr lang="en-GB" sz="2800" b="1" i="1" smtClean="0">
                        <a:latin typeface="Cambria Math"/>
                      </a:rPr>
                      <m:t>𝒌</m:t>
                    </m:r>
                    <m:r>
                      <a:rPr lang="en-GB" sz="2800" b="1" i="1" smtClean="0">
                        <a:latin typeface="Cambria Math"/>
                      </a:rPr>
                      <m:t>=</m:t>
                    </m:r>
                    <m:r>
                      <a:rPr lang="en-GB" sz="2800" b="1" i="1" smtClean="0">
                        <a:latin typeface="Cambria Math"/>
                      </a:rPr>
                      <m:t>𝟓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36" y="3791695"/>
                <a:ext cx="4821365" cy="304698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97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81" y="55172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050" y="965368"/>
                <a:ext cx="34497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2800" b="1" i="1" dirty="0" smtClean="0">
                        <a:latin typeface="Cambria Math"/>
                      </a:rPr>
                      <m:t>𝒌</m:t>
                    </m:r>
                    <m:r>
                      <a:rPr lang="en-GB" sz="2800" b="1" i="1" dirty="0" smtClean="0">
                        <a:latin typeface="Cambria Math"/>
                      </a:rPr>
                      <m:t>=</m:t>
                    </m:r>
                    <m:r>
                      <a:rPr lang="en-GB" sz="28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GB" sz="2800" b="1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latin typeface="Cambria Math"/>
                      </a:rPr>
                      <m:t>𝒌</m:t>
                    </m:r>
                    <m:r>
                      <a:rPr lang="en-GB" sz="2800" b="1" i="1" dirty="0">
                        <a:latin typeface="Cambria Math"/>
                      </a:rPr>
                      <m:t>=</m:t>
                    </m:r>
                    <m:r>
                      <a:rPr lang="en-GB" sz="2800" b="1" i="1" dirty="0" smtClean="0">
                        <a:latin typeface="Cambria Math"/>
                      </a:rPr>
                      <m:t>𝟓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50" y="965368"/>
                <a:ext cx="3449746" cy="738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454084"/>
            <a:ext cx="3989070" cy="2851785"/>
            <a:chOff x="1193037" y="551583"/>
            <a:chExt cx="3989070" cy="285178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037" y="551583"/>
              <a:ext cx="3989070" cy="2851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411589" y="804503"/>
                  <a:ext cx="10256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𝒌</m:t>
                        </m:r>
                        <m:r>
                          <a:rPr lang="en-GB" sz="2400" b="1" i="1" dirty="0" smtClean="0">
                            <a:latin typeface="Cambria Math"/>
                          </a:rPr>
                          <m:t>=</m:t>
                        </m:r>
                        <m:r>
                          <a:rPr lang="en-GB" sz="24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1589" y="804503"/>
                  <a:ext cx="1025665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398370"/>
            <a:ext cx="3989070" cy="2851785"/>
            <a:chOff x="-1092254" y="2667843"/>
            <a:chExt cx="3989070" cy="285178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2254" y="2667843"/>
              <a:ext cx="3989070" cy="2851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-260954" y="2920377"/>
                  <a:ext cx="12548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𝒌</m:t>
                        </m:r>
                        <m:r>
                          <a:rPr lang="en-GB" sz="2400" b="1" i="1" dirty="0" smtClean="0">
                            <a:latin typeface="Cambria Math"/>
                          </a:rPr>
                          <m:t>=−</m:t>
                        </m:r>
                        <m:r>
                          <a:rPr lang="en-GB" sz="2400" b="1" i="1" dirty="0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0954" y="2920377"/>
                  <a:ext cx="125489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154930" y="398370"/>
            <a:ext cx="3989070" cy="2851785"/>
            <a:chOff x="5585077" y="2827467"/>
            <a:chExt cx="3989070" cy="285178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077" y="2827467"/>
              <a:ext cx="3989070" cy="2851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7185358" y="3083515"/>
                  <a:ext cx="10256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𝒌</m:t>
                        </m:r>
                        <m:r>
                          <a:rPr lang="en-GB" sz="2400" b="1" i="1" dirty="0" smtClean="0">
                            <a:latin typeface="Cambria Math"/>
                          </a:rPr>
                          <m:t>=</m:t>
                        </m:r>
                        <m:r>
                          <a:rPr lang="en-GB" sz="2400" b="1" i="1" dirty="0" smtClean="0">
                            <a:latin typeface="Cambria Math"/>
                          </a:rPr>
                          <m:t>𝟔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5358" y="3083515"/>
                  <a:ext cx="102566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5154930" y="3454084"/>
            <a:ext cx="3989070" cy="2851785"/>
            <a:chOff x="3341152" y="3266123"/>
            <a:chExt cx="3989070" cy="2851785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152" y="3266123"/>
              <a:ext cx="3989070" cy="2851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4636146" y="3512097"/>
                  <a:ext cx="10256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latin typeface="Cambria Math"/>
                          </a:rPr>
                          <m:t>𝒌</m:t>
                        </m:r>
                        <m:r>
                          <a:rPr lang="en-GB" sz="2400" b="1" i="1" dirty="0" smtClean="0">
                            <a:latin typeface="Cambria Math"/>
                          </a:rPr>
                          <m:t>=</m:t>
                        </m:r>
                        <m:r>
                          <a:rPr lang="en-GB" sz="2400" b="1" i="1" dirty="0" smtClean="0">
                            <a:latin typeface="Cambria Math"/>
                          </a:rPr>
                          <m:t>𝟓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146" y="3512097"/>
                  <a:ext cx="102566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4015" y="272931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15" y="2729310"/>
                <a:ext cx="452175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50621" y="141754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621" y="1417548"/>
                <a:ext cx="463845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35780" y="2757015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780" y="2757015"/>
                <a:ext cx="452175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32386" y="1445253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386" y="1445253"/>
                <a:ext cx="463845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54010" y="57912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10" y="5791260"/>
                <a:ext cx="452175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50616" y="44794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616" y="4479498"/>
                <a:ext cx="463845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35775" y="5818965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775" y="5818965"/>
                <a:ext cx="452175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680155" y="4507203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155" y="4507203"/>
                <a:ext cx="463845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1574" y="65100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74" y="651005"/>
                <a:ext cx="451469" cy="46166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27947" y="65100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947" y="651005"/>
                <a:ext cx="451469" cy="46166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92064" y="3699100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64" y="3699100"/>
                <a:ext cx="451469" cy="46166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47765" y="3699100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65" y="3699100"/>
                <a:ext cx="451469" cy="46166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523176" y="3514433"/>
            <a:ext cx="386397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Why does the right-angle at C have two solutions?</a:t>
            </a:r>
          </a:p>
        </p:txBody>
      </p:sp>
    </p:spTree>
    <p:extLst>
      <p:ext uri="{BB962C8B-B14F-4D97-AF65-F5344CB8AC3E}">
        <p14:creationId xmlns:p14="http://schemas.microsoft.com/office/powerpoint/2010/main" val="39687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81" y="55172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050" y="965368"/>
                <a:ext cx="34497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2800" b="1" i="1" dirty="0" smtClean="0">
                        <a:latin typeface="Cambria Math"/>
                      </a:rPr>
                      <m:t>𝒌</m:t>
                    </m:r>
                    <m:r>
                      <a:rPr lang="en-GB" sz="2800" b="1" i="1" dirty="0" smtClean="0">
                        <a:latin typeface="Cambria Math"/>
                      </a:rPr>
                      <m:t>=</m:t>
                    </m:r>
                    <m:r>
                      <a:rPr lang="en-GB" sz="28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GB" sz="2800" b="1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latin typeface="Cambria Math"/>
                      </a:rPr>
                      <m:t>𝒌</m:t>
                    </m:r>
                    <m:r>
                      <a:rPr lang="en-GB" sz="2800" b="1" i="1" dirty="0">
                        <a:latin typeface="Cambria Math"/>
                      </a:rPr>
                      <m:t>=</m:t>
                    </m:r>
                    <m:r>
                      <a:rPr lang="en-GB" sz="2800" b="1" i="1" dirty="0" smtClean="0">
                        <a:latin typeface="Cambria Math"/>
                      </a:rPr>
                      <m:t>𝟓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50" y="965368"/>
                <a:ext cx="3449746" cy="738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089062" y="5680465"/>
            <a:ext cx="296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(HINT:  Circle Theorems)</a:t>
            </a:r>
          </a:p>
        </p:txBody>
      </p:sp>
    </p:spTree>
    <p:extLst>
      <p:ext uri="{BB962C8B-B14F-4D97-AF65-F5344CB8AC3E}">
        <p14:creationId xmlns:p14="http://schemas.microsoft.com/office/powerpoint/2010/main" val="11181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81" y="551720"/>
            <a:ext cx="6648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8181" y="7620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Right-Angled Triangles?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25" y="4253360"/>
                <a:ext cx="45217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888" y="2378098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4585" y="4321082"/>
                <a:ext cx="3334147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the diameter of the circle through points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r>
                      <a:rPr lang="en-GB" sz="2400" i="1" dirty="0" smtClean="0">
                        <a:latin typeface="Cambria Math"/>
                      </a:rPr>
                      <m:t>, 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85" y="4321082"/>
                <a:ext cx="3334147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2737" t="-3518" r="-3285" b="-1005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050" y="965368"/>
                <a:ext cx="34497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2800" b="1" i="1" dirty="0" smtClean="0">
                        <a:latin typeface="Cambria Math"/>
                      </a:rPr>
                      <m:t>𝒌</m:t>
                    </m:r>
                    <m:r>
                      <a:rPr lang="en-GB" sz="2800" b="1" i="1" dirty="0" smtClean="0">
                        <a:latin typeface="Cambria Math"/>
                      </a:rPr>
                      <m:t>=</m:t>
                    </m:r>
                    <m:r>
                      <a:rPr lang="en-GB" sz="28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GB" sz="2800" b="1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latin typeface="Cambria Math"/>
                      </a:rPr>
                      <m:t>𝒌</m:t>
                    </m:r>
                    <m:r>
                      <a:rPr lang="en-GB" sz="2800" b="1" i="1" dirty="0">
                        <a:latin typeface="Cambria Math"/>
                      </a:rPr>
                      <m:t>=</m:t>
                    </m:r>
                    <m:r>
                      <a:rPr lang="en-GB" sz="2800" b="1" i="1" dirty="0" smtClean="0">
                        <a:latin typeface="Cambria Math"/>
                      </a:rPr>
                      <m:t>𝟓</m:t>
                    </m:r>
                  </m:oMath>
                </a14:m>
                <a:endParaRPr lang="en-GB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50" y="965368"/>
                <a:ext cx="3449746" cy="7386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78181" y="5845127"/>
            <a:ext cx="630683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“The angle in a semi-circle is a right-angle”</a:t>
            </a:r>
          </a:p>
        </p:txBody>
      </p:sp>
    </p:spTree>
    <p:extLst>
      <p:ext uri="{BB962C8B-B14F-4D97-AF65-F5344CB8AC3E}">
        <p14:creationId xmlns:p14="http://schemas.microsoft.com/office/powerpoint/2010/main" val="37787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2327</Words>
  <Application>Microsoft Office PowerPoint</Application>
  <PresentationFormat>On-screen Show (4:3)</PresentationFormat>
  <Paragraphs>412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Bradley Hand ITC</vt:lpstr>
      <vt:lpstr>Calibri</vt:lpstr>
      <vt:lpstr>Cambria Math</vt:lpstr>
      <vt:lpstr>Comic Sans MS</vt:lpstr>
      <vt:lpstr>Office Theme</vt:lpstr>
      <vt:lpstr>How Many Right-Angled Triangles?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 to Teacher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Right-Angled Triangles?</dc:title>
  <dc:creator>John</dc:creator>
  <cp:lastModifiedBy>John Burke</cp:lastModifiedBy>
  <cp:revision>55</cp:revision>
  <dcterms:created xsi:type="dcterms:W3CDTF">2018-11-25T22:01:11Z</dcterms:created>
  <dcterms:modified xsi:type="dcterms:W3CDTF">2020-11-27T22:22:23Z</dcterms:modified>
</cp:coreProperties>
</file>